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147374672" r:id="rId5"/>
    <p:sldId id="2147479489" r:id="rId6"/>
    <p:sldId id="2147479490" r:id="rId7"/>
    <p:sldId id="2147479491" r:id="rId8"/>
    <p:sldId id="2147479492" r:id="rId9"/>
    <p:sldId id="258" r:id="rId10"/>
  </p:sldIdLst>
  <p:sldSz cx="12192000" cy="6858000"/>
  <p:notesSz cx="9144000" cy="6858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CB6C1D-C006-5729-7333-F33ED16928D4}" name="Pomar Martinez, Alvaro" initials="PMA" userId="S::apomarmartinez@deloitte.es::0066a8f8-6da9-4536-a85b-3b169d0ade3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Hernan, Alejandro" initials="MHA" lastIdx="1" clrIdx="0">
    <p:extLst>
      <p:ext uri="{19B8F6BF-5375-455C-9EA6-DF929625EA0E}">
        <p15:presenceInfo xmlns:p15="http://schemas.microsoft.com/office/powerpoint/2012/main" userId="S::amartinhernan@deloitte.es::72e5bf95-5723-4f23-889c-8d82665b682c" providerId="AD"/>
      </p:ext>
    </p:extLst>
  </p:cmAuthor>
  <p:cmAuthor id="2" name="Velasco, Jesus Vicente" initials="VJV" lastIdx="4" clrIdx="1">
    <p:extLst>
      <p:ext uri="{19B8F6BF-5375-455C-9EA6-DF929625EA0E}">
        <p15:presenceInfo xmlns:p15="http://schemas.microsoft.com/office/powerpoint/2012/main" userId="S::jvelasco@deloitte.es::041ac757-2c13-41ae-8fd6-5b305a623b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27F"/>
    <a:srgbClr val="012169"/>
    <a:srgbClr val="FFFFFF"/>
    <a:srgbClr val="2392D2"/>
    <a:srgbClr val="17618C"/>
    <a:srgbClr val="5C9E7D"/>
    <a:srgbClr val="046A38"/>
    <a:srgbClr val="585A5C"/>
    <a:srgbClr val="E5E8F0"/>
    <a:srgbClr val="B8D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D9C33-745A-4D34-A543-8F9BB8989B2C}" v="272" dt="2024-03-12T21:53:42.325"/>
    <p1510:client id="{70CD8E84-03EA-457B-9E25-04C6BCE14AD4}" v="16086" dt="2024-03-13T09:11:47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22F83-AD28-4CFC-8587-EE0BB82BB946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63B17-F384-414E-B4C0-DF89B6D1D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67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68506-24D7-4323-81E8-699E72E30ADC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412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63B17-F384-414E-B4C0-DF89B6D1D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81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63B17-F384-414E-B4C0-DF89B6D1D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63B17-F384-414E-B4C0-DF89B6D1D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490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63B17-F384-414E-B4C0-DF89B6D1D1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79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7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ack">
    <p:bg bwMode="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200" y="5845180"/>
            <a:ext cx="5592011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0" indent="0" algn="l">
              <a:buNone/>
              <a:defRPr sz="1600" b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200" y="6362699"/>
            <a:ext cx="5594349" cy="298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05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22" name="Group 21"/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3" name="Oval 5"/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0" name="Freeform 12"/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1" name="Freeform 13"/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2" name="Freeform 14"/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3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6698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990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tabLst>
                <a:tab pos="8972326" algn="r"/>
              </a:tabLst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tabLst>
                <a:tab pos="8972326" algn="r"/>
              </a:tabLst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tabLst>
                <a:tab pos="8972326" algn="r"/>
              </a:tabLst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tabLst>
                <a:tab pos="6705432" algn="r"/>
              </a:tabLst>
              <a:defRPr baseline="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3365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402597" y="4102100"/>
            <a:ext cx="2319503" cy="1725448"/>
          </a:xfrm>
        </p:spPr>
        <p:txBody>
          <a:bodyPr anchor="ctr" anchorCtr="0"/>
          <a:lstStyle>
            <a:lvl1pPr algn="ctr"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 sz="1200" noProof="0"/>
              <a:t>Insert sponsorship mark here</a:t>
            </a:r>
            <a:endParaRPr lang="es-ES" noProof="0"/>
          </a:p>
        </p:txBody>
      </p:sp>
      <p:sp>
        <p:nvSpPr>
          <p:cNvPr id="22" name="LEG_disclaimer"/>
          <p:cNvSpPr>
            <a:spLocks/>
          </p:cNvSpPr>
          <p:nvPr userDrawn="1"/>
        </p:nvSpPr>
        <p:spPr bwMode="auto">
          <a:xfrm>
            <a:off x="474358" y="3429000"/>
            <a:ext cx="8556230" cy="287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defTabSz="1019175">
              <a:spcAft>
                <a:spcPts val="0"/>
              </a:spcAft>
              <a:buClr>
                <a:schemeClr val="tx1"/>
              </a:buClr>
              <a:buSzPct val="80000"/>
              <a:buFont typeface="Wingdings" pitchFamily="2" charset="2"/>
              <a:buNone/>
            </a:pPr>
            <a:r>
              <a:rPr lang="es-ES" sz="900" noProof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Deloitte hace referencia, individual o conjuntamente, a Deloitte Touche Tohmatsu Limited (“DTTL”) (private company limited by guarantee, de acuerdo con la legislación del Reino Unido), y a su red de firmas miembro y sus entidades asociadas. DTTL y cada una de sus firmas miembro son entidades con personalidad jurídica propia e independiente. DTTL (también denominada "Deloitte Global") no presta servicios a clientes. Consulte la página http://www.deloitte.com/about si desea obtener una descripción detallada de DTTL y sus firmas miembro.
Deloitte presta servicios de auditoría, consultoría, legal, asesoramiento financiero, gestión del riesgo, tributación y otros servicios relacionados, a clientes públicos y privados en un amplio número de sectores. Con una red de firmas miembro interconectadas a escala global que se extiende por más de 150 países y territorios, Deloitte aporta las mejores capacidades y un servicio de máxima calidad a sus clientes, ofreciéndoles la ayuda que necesitan para abordar los complejos desafíos a los que se enfrentan. Los más de 244.000 profesionales de Deloitte han asumido el compromiso de crear un verdadero impacto.
Esta publicación es para distribución interna y uso exclusivo entre el personal de Deloitte Touche Tohmatsu Limited, sus firmas miembro y sus entidades asociadas (conjuntamente, la “Red Deloitte”). Ninguna entidad de la Red Deloitte será responsable de las pérdidas sufridas por cualquier persona que actúe basándose en esta publicación.
© 2024 Deloitte Consulting, S.L.U.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402598" y="5935479"/>
            <a:ext cx="2319501" cy="363723"/>
          </a:xfrm>
        </p:spPr>
        <p:txBody>
          <a:bodyPr anchor="b" anchorCtr="0"/>
          <a:lstStyle>
            <a:lvl1pPr>
              <a:lnSpc>
                <a:spcPct val="100000"/>
              </a:lnSpc>
              <a:defRPr sz="1267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s-ES" noProof="0"/>
              <a:t>Edit Master text styles</a:t>
            </a:r>
            <a:endParaRPr lang="es-ES"/>
          </a:p>
        </p:txBody>
      </p:sp>
      <p:sp>
        <p:nvSpPr>
          <p:cNvPr id="20" name="SD_ART_Logo"/>
          <p:cNvSpPr/>
          <p:nvPr userDrawn="1"/>
        </p:nvSpPr>
        <p:spPr>
          <a:xfrm>
            <a:off x="475438" y="464400"/>
            <a:ext cx="2286000" cy="1000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48884705" name="LogoDisclaimer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0" y="464400"/>
            <a:ext cx="1980000" cy="37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5327" y="5845180"/>
            <a:ext cx="5594348" cy="50564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800" b="1">
                <a:solidFill>
                  <a:schemeClr val="tx1"/>
                </a:solidFill>
              </a:defRPr>
            </a:lvl1pPr>
            <a:lvl2pPr marL="0" indent="0" algn="l">
              <a:buNone/>
              <a:defRPr sz="1600" b="0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noProof="0"/>
              <a:t>Click to edit Master title style</a:t>
            </a:r>
          </a:p>
          <a:p>
            <a:pPr lvl="1"/>
            <a:r>
              <a:rPr lang="en-US" noProof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5325" y="6362699"/>
            <a:ext cx="5594349" cy="298451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0"/>
              </a:spcAft>
              <a:defRPr sz="105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0" name="Oval 5"/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4"/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3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F97505-0FFB-4E59-9A93-9E743FDE5269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2D0A2985-4F96-464F-A630-AA4D97898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5D0B7F-9BCC-40C6-AD79-0C5019D8B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1F95864E-ADE6-4530-AE7B-0ADD7515A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ACE8B602-5CF8-4A04-AFA3-36893E661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9">
              <a:extLst>
                <a:ext uri="{FF2B5EF4-FFF2-40B4-BE49-F238E27FC236}">
                  <a16:creationId xmlns:a16="http://schemas.microsoft.com/office/drawing/2014/main" id="{0351A2A7-98B7-4E3A-B123-C143A5DF5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48BC7352-BF29-4F00-AA47-1BF964E69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3AC99A5-BC39-4E86-AF65-4EDCBFEBE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13387099-3E31-4AC2-8AA6-55DA217A6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A76E26D-0FCA-49D3-B75B-B961D4E40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17245672-CD41-4887-8BB5-6FEE64FB8C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705844"/>
      </p:ext>
    </p:extLst>
  </p:cSld>
  <p:clrMapOvr>
    <a:masterClrMapping/>
  </p:clrMapOvr>
  <p:transition>
    <p:fade/>
  </p:transition>
  <p:hf hdr="0" dt="0"/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07686084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538798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469900" y="6477000"/>
            <a:ext cx="257694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650" noProof="0">
                <a:solidFill>
                  <a:schemeClr val="tx1"/>
                </a:solidFill>
              </a:rPr>
              <a:t>© 2024 Deloitte Consulting S.L.U. 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414125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66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80" r:id="rId2"/>
    <p:sldLayoutId id="2147483837" r:id="rId3"/>
    <p:sldLayoutId id="2147483838" r:id="rId4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20" pos="6299">
          <p15:clr>
            <a:srgbClr val="F26B43"/>
          </p15:clr>
        </p15:guide>
        <p15:guide id="22" orient="horz" pos="6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F51F052-E973-4088-9F50-77EFD3A752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326" y="5845180"/>
            <a:ext cx="6554123" cy="505645"/>
          </a:xfrm>
        </p:spPr>
        <p:txBody>
          <a:bodyPr/>
          <a:lstStyle/>
          <a:p>
            <a:r>
              <a:rPr lang="es-ES_tradnl" dirty="0"/>
              <a:t>Prácticas curriculares – Deloitte </a:t>
            </a:r>
            <a:r>
              <a:rPr lang="es-ES_tradnl" dirty="0" err="1"/>
              <a:t>Consulting</a:t>
            </a:r>
            <a:endParaRPr lang="es-ES_trad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0350-3F4B-421C-A84A-7C676793B2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325" y="6350825"/>
            <a:ext cx="5969409" cy="310325"/>
          </a:xfrm>
        </p:spPr>
        <p:txBody>
          <a:bodyPr/>
          <a:lstStyle/>
          <a:p>
            <a:r>
              <a:rPr lang="es-ES_tradnl" dirty="0"/>
              <a:t>Mayo 2024</a:t>
            </a:r>
          </a:p>
        </p:txBody>
      </p:sp>
      <p:pic>
        <p:nvPicPr>
          <p:cNvPr id="4" name="Picture 3" descr="A colorful swirly object on a black background&#10;&#10;Description automatically generated">
            <a:extLst>
              <a:ext uri="{FF2B5EF4-FFF2-40B4-BE49-F238E27FC236}">
                <a16:creationId xmlns:a16="http://schemas.microsoft.com/office/drawing/2014/main" id="{E892CB0E-5E5E-0B8A-BD0A-D61D954E7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01" y="630236"/>
            <a:ext cx="7524198" cy="55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3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2">
            <a:extLst>
              <a:ext uri="{FF2B5EF4-FFF2-40B4-BE49-F238E27FC236}">
                <a16:creationId xmlns:a16="http://schemas.microsoft.com/office/drawing/2014/main" id="{588D46D5-FA2F-4359-A7E4-D45202B2D21F}"/>
              </a:ext>
            </a:extLst>
          </p:cNvPr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Objetivos formativos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A9705D87-469C-4C9A-9486-CB9BC5E48508}"/>
              </a:ext>
            </a:extLst>
          </p:cNvPr>
          <p:cNvSpPr txBox="1">
            <a:spLocks/>
          </p:cNvSpPr>
          <p:nvPr/>
        </p:nvSpPr>
        <p:spPr>
          <a:xfrm>
            <a:off x="469898" y="736690"/>
            <a:ext cx="11040231" cy="334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Objetivos establecidos en el convenio de prácticas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38DE0-09D2-7DC7-886F-AE4C08C2B0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4275"/>
          <a:stretch/>
        </p:blipFill>
        <p:spPr>
          <a:xfrm>
            <a:off x="7915274" y="0"/>
            <a:ext cx="4276725" cy="6858000"/>
          </a:xfrm>
          <a:prstGeom prst="rect">
            <a:avLst/>
          </a:prstGeom>
        </p:spPr>
      </p:pic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08C98EE5-1BC3-BB54-95F0-FE30335EB30C}"/>
              </a:ext>
            </a:extLst>
          </p:cNvPr>
          <p:cNvSpPr/>
          <p:nvPr/>
        </p:nvSpPr>
        <p:spPr bwMode="gray">
          <a:xfrm>
            <a:off x="697230" y="1498057"/>
            <a:ext cx="6809356" cy="540000"/>
          </a:xfrm>
          <a:prstGeom prst="roundRect">
            <a:avLst/>
          </a:prstGeom>
          <a:solidFill>
            <a:srgbClr val="27427F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2520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bg1"/>
                </a:solidFill>
              </a:rPr>
              <a:t>Área: Desarrollo y Estrategia de Herramientas Cloud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63FDD7FA-A65F-F9A3-A2BC-F3563AB16E90}"/>
              </a:ext>
            </a:extLst>
          </p:cNvPr>
          <p:cNvSpPr/>
          <p:nvPr/>
        </p:nvSpPr>
        <p:spPr bwMode="gray">
          <a:xfrm>
            <a:off x="506891" y="1498057"/>
            <a:ext cx="540000" cy="540000"/>
          </a:xfrm>
          <a:prstGeom prst="ellipse">
            <a:avLst/>
          </a:prstGeom>
          <a:solidFill>
            <a:srgbClr val="FFFFFF"/>
          </a:solidFill>
          <a:ln w="19050" algn="ctr">
            <a:solidFill>
              <a:srgbClr val="012169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pic>
        <p:nvPicPr>
          <p:cNvPr id="150" name="Graphic 149" descr="Cloud with solid fill">
            <a:extLst>
              <a:ext uri="{FF2B5EF4-FFF2-40B4-BE49-F238E27FC236}">
                <a16:creationId xmlns:a16="http://schemas.microsoft.com/office/drawing/2014/main" id="{F485075B-2753-2F0D-ABC6-28A249BE8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3354" y="1528805"/>
            <a:ext cx="467074" cy="4670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3CF0B81-05A6-A611-A97F-726A203AF11C}"/>
              </a:ext>
            </a:extLst>
          </p:cNvPr>
          <p:cNvGrpSpPr/>
          <p:nvPr/>
        </p:nvGrpSpPr>
        <p:grpSpPr>
          <a:xfrm>
            <a:off x="697230" y="2599802"/>
            <a:ext cx="6627497" cy="584775"/>
            <a:chOff x="697230" y="2599802"/>
            <a:chExt cx="6627497" cy="584775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41BC25B-03D4-7F26-57D7-14FB467E9310}"/>
                </a:ext>
              </a:extLst>
            </p:cNvPr>
            <p:cNvSpPr txBox="1"/>
            <p:nvPr/>
          </p:nvSpPr>
          <p:spPr>
            <a:xfrm>
              <a:off x="697230" y="2645968"/>
              <a:ext cx="4408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s-ES_tradnl" sz="3200" b="1" dirty="0">
                  <a:solidFill>
                    <a:srgbClr val="27427F"/>
                  </a:solidFill>
                </a:rPr>
                <a:t>1.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DE38188-9E24-C268-C6FD-4F5F9882B33D}"/>
                </a:ext>
              </a:extLst>
            </p:cNvPr>
            <p:cNvSpPr txBox="1"/>
            <p:nvPr/>
          </p:nvSpPr>
          <p:spPr>
            <a:xfrm>
              <a:off x="1228727" y="2599802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600" dirty="0"/>
                <a:t>Toma de </a:t>
              </a:r>
              <a:r>
                <a:rPr lang="es-ES_tradnl" sz="1600" b="1" dirty="0"/>
                <a:t>requerimientos</a:t>
              </a:r>
              <a:r>
                <a:rPr lang="es-ES_tradnl" sz="1600" dirty="0"/>
                <a:t> y participación en reuniones de </a:t>
              </a:r>
              <a:r>
                <a:rPr lang="es-ES_tradnl" sz="1600" b="1" dirty="0"/>
                <a:t>análisis</a:t>
              </a:r>
              <a:r>
                <a:rPr lang="es-ES_tradnl" sz="1600" dirty="0"/>
                <a:t> de </a:t>
              </a:r>
              <a:r>
                <a:rPr lang="es-ES_tradnl" sz="1600" b="1" dirty="0"/>
                <a:t>requisitos</a:t>
              </a:r>
              <a:r>
                <a:rPr lang="es-ES_tradnl" sz="1600" dirty="0"/>
                <a:t> con clientes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E42CB5-B662-CDAE-3E7F-F00D33D7BDC9}"/>
              </a:ext>
            </a:extLst>
          </p:cNvPr>
          <p:cNvGrpSpPr/>
          <p:nvPr/>
        </p:nvGrpSpPr>
        <p:grpSpPr>
          <a:xfrm>
            <a:off x="697230" y="3800201"/>
            <a:ext cx="6627497" cy="584775"/>
            <a:chOff x="697230" y="3756857"/>
            <a:chExt cx="6627497" cy="584775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051E83A-DFFC-3997-D2F0-947D9063B598}"/>
                </a:ext>
              </a:extLst>
            </p:cNvPr>
            <p:cNvSpPr txBox="1"/>
            <p:nvPr/>
          </p:nvSpPr>
          <p:spPr>
            <a:xfrm>
              <a:off x="697230" y="3803023"/>
              <a:ext cx="4408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s-ES_tradnl" sz="3200" b="1" dirty="0">
                  <a:solidFill>
                    <a:srgbClr val="27427F"/>
                  </a:solidFill>
                </a:rPr>
                <a:t>2.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085194-3EF3-8D7F-ECAF-7C07EEF9EFDF}"/>
                </a:ext>
              </a:extLst>
            </p:cNvPr>
            <p:cNvSpPr txBox="1"/>
            <p:nvPr/>
          </p:nvSpPr>
          <p:spPr>
            <a:xfrm>
              <a:off x="1228727" y="3756857"/>
              <a:ext cx="6096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600" b="1" dirty="0"/>
                <a:t>Diseño</a:t>
              </a:r>
              <a:r>
                <a:rPr lang="es-ES_tradnl" sz="1600" dirty="0"/>
                <a:t>, </a:t>
              </a:r>
              <a:r>
                <a:rPr lang="es-ES_tradnl" sz="1600" b="1" dirty="0"/>
                <a:t>configuración</a:t>
              </a:r>
              <a:r>
                <a:rPr lang="es-ES_tradnl" sz="1600" dirty="0"/>
                <a:t> y </a:t>
              </a:r>
              <a:r>
                <a:rPr lang="es-ES_tradnl" sz="1600" b="1" dirty="0"/>
                <a:t>prueba</a:t>
              </a:r>
              <a:r>
                <a:rPr lang="es-ES_tradnl" sz="1600" dirty="0"/>
                <a:t> de </a:t>
              </a:r>
              <a:r>
                <a:rPr lang="es-ES_tradnl" sz="1600" b="1" dirty="0"/>
                <a:t>aplicaciones</a:t>
              </a:r>
              <a:r>
                <a:rPr lang="es-ES_tradnl" sz="1600" dirty="0"/>
                <a:t> desplegadas en la </a:t>
              </a:r>
              <a:r>
                <a:rPr lang="es-ES_tradnl" sz="1600" b="1" dirty="0"/>
                <a:t>nube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3DFF13-A19E-45D0-49DF-91519E61F4F9}"/>
              </a:ext>
            </a:extLst>
          </p:cNvPr>
          <p:cNvGrpSpPr/>
          <p:nvPr/>
        </p:nvGrpSpPr>
        <p:grpSpPr>
          <a:xfrm>
            <a:off x="706888" y="5000599"/>
            <a:ext cx="6724854" cy="492443"/>
            <a:chOff x="706888" y="4830270"/>
            <a:chExt cx="6724854" cy="492443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28EDA60-C240-F134-7806-C5B302D6B1C7}"/>
                </a:ext>
              </a:extLst>
            </p:cNvPr>
            <p:cNvSpPr txBox="1"/>
            <p:nvPr/>
          </p:nvSpPr>
          <p:spPr>
            <a:xfrm>
              <a:off x="706888" y="4830270"/>
              <a:ext cx="44082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s-ES_tradnl" sz="3200" b="1" dirty="0">
                  <a:solidFill>
                    <a:srgbClr val="27427F"/>
                  </a:solidFill>
                </a:rPr>
                <a:t>3.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D21E4A-0724-FE15-D1E3-6D60DDD640B2}"/>
                </a:ext>
              </a:extLst>
            </p:cNvPr>
            <p:cNvSpPr txBox="1"/>
            <p:nvPr/>
          </p:nvSpPr>
          <p:spPr>
            <a:xfrm>
              <a:off x="1335742" y="4907214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600" b="1" dirty="0"/>
                <a:t>Apoyo</a:t>
              </a:r>
              <a:r>
                <a:rPr lang="es-ES_tradnl" sz="1600" dirty="0"/>
                <a:t> a usuarios y </a:t>
              </a:r>
              <a:r>
                <a:rPr lang="es-ES_tradnl" sz="1600" b="1" dirty="0"/>
                <a:t>documentación</a:t>
              </a:r>
              <a:r>
                <a:rPr lang="es-ES_tradnl" sz="1600" dirty="0"/>
                <a:t> de proyectos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505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2">
            <a:extLst>
              <a:ext uri="{FF2B5EF4-FFF2-40B4-BE49-F238E27FC236}">
                <a16:creationId xmlns:a16="http://schemas.microsoft.com/office/drawing/2014/main" id="{588D46D5-FA2F-4359-A7E4-D45202B2D21F}"/>
              </a:ext>
            </a:extLst>
          </p:cNvPr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Desarrollo de la práctica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A9705D87-469C-4C9A-9486-CB9BC5E48508}"/>
              </a:ext>
            </a:extLst>
          </p:cNvPr>
          <p:cNvSpPr txBox="1">
            <a:spLocks/>
          </p:cNvSpPr>
          <p:nvPr/>
        </p:nvSpPr>
        <p:spPr>
          <a:xfrm>
            <a:off x="469898" y="736690"/>
            <a:ext cx="11040231" cy="334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Cronología de las prácticas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68D8878-D164-9FA4-D468-E465380609AE}"/>
              </a:ext>
            </a:extLst>
          </p:cNvPr>
          <p:cNvCxnSpPr>
            <a:cxnSpLocks/>
          </p:cNvCxnSpPr>
          <p:nvPr/>
        </p:nvCxnSpPr>
        <p:spPr>
          <a:xfrm>
            <a:off x="776891" y="1352550"/>
            <a:ext cx="0" cy="4966970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31B9A52B-357D-3F83-C1A0-15269265803D}"/>
              </a:ext>
            </a:extLst>
          </p:cNvPr>
          <p:cNvSpPr/>
          <p:nvPr/>
        </p:nvSpPr>
        <p:spPr bwMode="gray">
          <a:xfrm>
            <a:off x="506891" y="1498057"/>
            <a:ext cx="540000" cy="540000"/>
          </a:xfrm>
          <a:prstGeom prst="ellipse">
            <a:avLst/>
          </a:prstGeom>
          <a:solidFill>
            <a:srgbClr val="27427F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A265E19E-0107-834C-88DE-0699FAE4CC17}"/>
              </a:ext>
            </a:extLst>
          </p:cNvPr>
          <p:cNvSpPr/>
          <p:nvPr/>
        </p:nvSpPr>
        <p:spPr bwMode="gray">
          <a:xfrm>
            <a:off x="506130" y="2674873"/>
            <a:ext cx="540000" cy="540000"/>
          </a:xfrm>
          <a:prstGeom prst="ellipse">
            <a:avLst/>
          </a:prstGeom>
          <a:solidFill>
            <a:srgbClr val="27427F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74995A00-3E62-15CA-97A3-B00E2F861CBE}"/>
              </a:ext>
            </a:extLst>
          </p:cNvPr>
          <p:cNvSpPr/>
          <p:nvPr/>
        </p:nvSpPr>
        <p:spPr bwMode="gray">
          <a:xfrm>
            <a:off x="505370" y="3841861"/>
            <a:ext cx="540000" cy="540000"/>
          </a:xfrm>
          <a:prstGeom prst="ellipse">
            <a:avLst/>
          </a:prstGeom>
          <a:solidFill>
            <a:srgbClr val="27427F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4F1306D-096F-535D-02B5-03FBA453C730}"/>
              </a:ext>
            </a:extLst>
          </p:cNvPr>
          <p:cNvSpPr/>
          <p:nvPr/>
        </p:nvSpPr>
        <p:spPr bwMode="gray">
          <a:xfrm>
            <a:off x="506130" y="5471086"/>
            <a:ext cx="540000" cy="540000"/>
          </a:xfrm>
          <a:prstGeom prst="ellipse">
            <a:avLst/>
          </a:prstGeom>
          <a:solidFill>
            <a:srgbClr val="27427F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02976D3-B13E-EF6A-1F6B-066213DAE701}"/>
              </a:ext>
            </a:extLst>
          </p:cNvPr>
          <p:cNvSpPr txBox="1"/>
          <p:nvPr/>
        </p:nvSpPr>
        <p:spPr>
          <a:xfrm>
            <a:off x="1144429" y="5633364"/>
            <a:ext cx="193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_tradnl" sz="1400" b="1" dirty="0">
                <a:solidFill>
                  <a:schemeClr val="accent4"/>
                </a:solidFill>
              </a:rPr>
              <a:t>Fin de las prácticas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AB2812B-817B-412E-639E-C0C42B20E906}"/>
              </a:ext>
            </a:extLst>
          </p:cNvPr>
          <p:cNvGrpSpPr/>
          <p:nvPr/>
        </p:nvGrpSpPr>
        <p:grpSpPr>
          <a:xfrm>
            <a:off x="1144429" y="1660335"/>
            <a:ext cx="6587558" cy="939275"/>
            <a:chOff x="1259840" y="1660335"/>
            <a:chExt cx="6587558" cy="939275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9DDC0D12-06A1-AF11-1982-BDF2581B69E1}"/>
                </a:ext>
              </a:extLst>
            </p:cNvPr>
            <p:cNvSpPr txBox="1"/>
            <p:nvPr/>
          </p:nvSpPr>
          <p:spPr>
            <a:xfrm>
              <a:off x="1259840" y="1660335"/>
              <a:ext cx="272510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s-ES_tradnl" sz="1400" b="1" dirty="0">
                  <a:solidFill>
                    <a:schemeClr val="accent4"/>
                  </a:solidFill>
                </a:rPr>
                <a:t>Obtención de las prácticas: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718D84D-DA43-3E45-2621-C73E2A2D1D1C}"/>
                </a:ext>
              </a:extLst>
            </p:cNvPr>
            <p:cNvSpPr txBox="1"/>
            <p:nvPr/>
          </p:nvSpPr>
          <p:spPr>
            <a:xfrm>
              <a:off x="1259840" y="1937890"/>
              <a:ext cx="6587558" cy="66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dirty="0">
                  <a:solidFill>
                    <a:srgbClr val="313131"/>
                  </a:solidFill>
                </a:rPr>
                <a:t>Encuentro la </a:t>
              </a:r>
              <a:r>
                <a:rPr lang="es-ES_tradnl" sz="1100" b="1" dirty="0">
                  <a:solidFill>
                    <a:srgbClr val="313131"/>
                  </a:solidFill>
                </a:rPr>
                <a:t>oferta de prácticas </a:t>
              </a:r>
              <a:r>
                <a:rPr lang="es-ES_tradnl" sz="1100" dirty="0">
                  <a:solidFill>
                    <a:srgbClr val="313131"/>
                  </a:solidFill>
                </a:rPr>
                <a:t>en la plataforma de </a:t>
              </a:r>
              <a:r>
                <a:rPr lang="es-ES_tradnl" sz="1100" b="1" dirty="0">
                  <a:solidFill>
                    <a:srgbClr val="313131"/>
                  </a:solidFill>
                </a:rPr>
                <a:t>LinkedIn</a:t>
              </a:r>
            </a:p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dirty="0">
                  <a:solidFill>
                    <a:srgbClr val="313131"/>
                  </a:solidFill>
                </a:rPr>
                <a:t>Completo los requerimientos en la </a:t>
              </a:r>
              <a:r>
                <a:rPr lang="es-ES_tradnl" sz="1100" b="1" dirty="0">
                  <a:solidFill>
                    <a:srgbClr val="313131"/>
                  </a:solidFill>
                </a:rPr>
                <a:t>plataforma de Deloitte </a:t>
              </a:r>
              <a:r>
                <a:rPr lang="es-ES_tradnl" sz="1100" dirty="0">
                  <a:solidFill>
                    <a:srgbClr val="313131"/>
                  </a:solidFill>
                </a:rPr>
                <a:t>+ </a:t>
              </a:r>
              <a:r>
                <a:rPr lang="es-ES_tradnl" sz="1100" b="1" dirty="0">
                  <a:solidFill>
                    <a:srgbClr val="313131"/>
                  </a:solidFill>
                </a:rPr>
                <a:t>Prueba de inglés </a:t>
              </a:r>
              <a:r>
                <a:rPr lang="es-ES_tradnl" sz="1100" dirty="0">
                  <a:solidFill>
                    <a:srgbClr val="313131"/>
                  </a:solidFill>
                </a:rPr>
                <a:t>online</a:t>
              </a:r>
            </a:p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b="1" dirty="0">
                  <a:solidFill>
                    <a:srgbClr val="313131"/>
                  </a:solidFill>
                </a:rPr>
                <a:t>Entrevista</a:t>
              </a:r>
              <a:r>
                <a:rPr lang="es-ES_tradnl" sz="1100" dirty="0">
                  <a:solidFill>
                    <a:srgbClr val="313131"/>
                  </a:solidFill>
                </a:rPr>
                <a:t> con </a:t>
              </a:r>
              <a:r>
                <a:rPr lang="es-ES_tradnl" sz="1100" b="1" dirty="0">
                  <a:solidFill>
                    <a:srgbClr val="313131"/>
                  </a:solidFill>
                </a:rPr>
                <a:t>RRHH</a:t>
              </a:r>
              <a:r>
                <a:rPr lang="es-ES_tradnl" sz="1100" dirty="0">
                  <a:solidFill>
                    <a:srgbClr val="313131"/>
                  </a:solidFill>
                </a:rPr>
                <a:t> y </a:t>
              </a:r>
              <a:r>
                <a:rPr lang="es-ES_tradnl" sz="1100" b="1" dirty="0">
                  <a:solidFill>
                    <a:srgbClr val="313131"/>
                  </a:solidFill>
                </a:rPr>
                <a:t>dos entrevistas </a:t>
              </a:r>
              <a:r>
                <a:rPr lang="es-ES_tradnl" sz="1100" dirty="0">
                  <a:solidFill>
                    <a:srgbClr val="313131"/>
                  </a:solidFill>
                </a:rPr>
                <a:t>con </a:t>
              </a:r>
              <a:r>
                <a:rPr lang="es-ES_tradnl" sz="1100" b="1" dirty="0">
                  <a:solidFill>
                    <a:srgbClr val="313131"/>
                  </a:solidFill>
                </a:rPr>
                <a:t>managers</a:t>
              </a:r>
              <a:r>
                <a:rPr lang="es-ES_tradnl" sz="1100" dirty="0">
                  <a:solidFill>
                    <a:srgbClr val="313131"/>
                  </a:solidFill>
                </a:rPr>
                <a:t> del departamento</a:t>
              </a:r>
            </a:p>
          </p:txBody>
        </p:sp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428CACD4-47A9-77D9-BD9B-64C344188E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4275"/>
          <a:stretch/>
        </p:blipFill>
        <p:spPr>
          <a:xfrm>
            <a:off x="7915274" y="0"/>
            <a:ext cx="4276725" cy="6858000"/>
          </a:xfrm>
          <a:prstGeom prst="rect">
            <a:avLst/>
          </a:prstGeom>
        </p:spPr>
      </p:pic>
      <p:grpSp>
        <p:nvGrpSpPr>
          <p:cNvPr id="204" name="Group 203">
            <a:extLst>
              <a:ext uri="{FF2B5EF4-FFF2-40B4-BE49-F238E27FC236}">
                <a16:creationId xmlns:a16="http://schemas.microsoft.com/office/drawing/2014/main" id="{214FBB3C-E768-2BEB-A196-5E98645B70C0}"/>
              </a:ext>
            </a:extLst>
          </p:cNvPr>
          <p:cNvGrpSpPr/>
          <p:nvPr/>
        </p:nvGrpSpPr>
        <p:grpSpPr>
          <a:xfrm>
            <a:off x="1144429" y="2837252"/>
            <a:ext cx="6587558" cy="929245"/>
            <a:chOff x="1144429" y="2837151"/>
            <a:chExt cx="6587558" cy="929245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9336DC9-B207-8272-DA97-667CA9B43485}"/>
                </a:ext>
              </a:extLst>
            </p:cNvPr>
            <p:cNvSpPr txBox="1"/>
            <p:nvPr/>
          </p:nvSpPr>
          <p:spPr>
            <a:xfrm>
              <a:off x="1144429" y="2837151"/>
              <a:ext cx="217367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s-ES_tradnl" sz="1400" b="1" dirty="0">
                  <a:solidFill>
                    <a:schemeClr val="accent4"/>
                  </a:solidFill>
                </a:rPr>
                <a:t>Formación en Toledo: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B830334F-26B1-A992-777B-F995EF8FD5BA}"/>
                </a:ext>
              </a:extLst>
            </p:cNvPr>
            <p:cNvSpPr txBox="1"/>
            <p:nvPr/>
          </p:nvSpPr>
          <p:spPr>
            <a:xfrm>
              <a:off x="1144429" y="3104676"/>
              <a:ext cx="6587558" cy="66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dirty="0">
                  <a:solidFill>
                    <a:srgbClr val="313131"/>
                  </a:solidFill>
                </a:rPr>
                <a:t>Funcionamiento y principales </a:t>
              </a:r>
              <a:r>
                <a:rPr lang="es-ES_tradnl" sz="1100" b="1" dirty="0">
                  <a:solidFill>
                    <a:srgbClr val="313131"/>
                  </a:solidFill>
                </a:rPr>
                <a:t>valores</a:t>
              </a:r>
              <a:r>
                <a:rPr lang="es-ES_tradnl" sz="1100" dirty="0">
                  <a:solidFill>
                    <a:srgbClr val="313131"/>
                  </a:solidFill>
                </a:rPr>
                <a:t> de la </a:t>
              </a:r>
              <a:r>
                <a:rPr lang="es-ES_tradnl" sz="1100" b="1" dirty="0">
                  <a:solidFill>
                    <a:srgbClr val="313131"/>
                  </a:solidFill>
                </a:rPr>
                <a:t>empresa</a:t>
              </a:r>
            </a:p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b="1" dirty="0">
                  <a:solidFill>
                    <a:srgbClr val="313131"/>
                  </a:solidFill>
                </a:rPr>
                <a:t>Presentación</a:t>
              </a:r>
              <a:r>
                <a:rPr lang="es-ES_tradnl" sz="1100" dirty="0">
                  <a:solidFill>
                    <a:srgbClr val="313131"/>
                  </a:solidFill>
                </a:rPr>
                <a:t> de ciertas </a:t>
              </a:r>
              <a:r>
                <a:rPr lang="es-ES_tradnl" sz="1100" b="1" dirty="0">
                  <a:solidFill>
                    <a:srgbClr val="313131"/>
                  </a:solidFill>
                </a:rPr>
                <a:t>áreas</a:t>
              </a:r>
              <a:r>
                <a:rPr lang="es-ES_tradnl" sz="1100" dirty="0">
                  <a:solidFill>
                    <a:srgbClr val="313131"/>
                  </a:solidFill>
                </a:rPr>
                <a:t> y </a:t>
              </a:r>
              <a:r>
                <a:rPr lang="es-ES_tradnl" sz="1100" b="1" dirty="0">
                  <a:solidFill>
                    <a:srgbClr val="313131"/>
                  </a:solidFill>
                </a:rPr>
                <a:t>proyectos</a:t>
              </a:r>
              <a:r>
                <a:rPr lang="es-ES_tradnl" sz="1100" dirty="0">
                  <a:solidFill>
                    <a:srgbClr val="313131"/>
                  </a:solidFill>
                </a:rPr>
                <a:t> con </a:t>
              </a:r>
              <a:r>
                <a:rPr lang="es-ES_tradnl" sz="1100" b="1" dirty="0">
                  <a:solidFill>
                    <a:srgbClr val="313131"/>
                  </a:solidFill>
                </a:rPr>
                <a:t>mayor impacto </a:t>
              </a:r>
              <a:r>
                <a:rPr lang="es-ES_tradnl" sz="1100" dirty="0">
                  <a:solidFill>
                    <a:srgbClr val="313131"/>
                  </a:solidFill>
                </a:rPr>
                <a:t>en la actualidad</a:t>
              </a:r>
            </a:p>
            <a:p>
              <a:pPr marL="144000" indent="-144000"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s-ES_tradnl" sz="1100" dirty="0">
                  <a:solidFill>
                    <a:srgbClr val="313131"/>
                  </a:solidFill>
                </a:rPr>
                <a:t>Actividades de </a:t>
              </a:r>
              <a:r>
                <a:rPr lang="es-ES_tradnl" sz="1100" b="1" dirty="0" err="1">
                  <a:solidFill>
                    <a:srgbClr val="313131"/>
                  </a:solidFill>
                </a:rPr>
                <a:t>team</a:t>
              </a:r>
              <a:r>
                <a:rPr lang="es-ES_tradnl" sz="1100" b="1" dirty="0">
                  <a:solidFill>
                    <a:srgbClr val="313131"/>
                  </a:solidFill>
                </a:rPr>
                <a:t> </a:t>
              </a:r>
              <a:r>
                <a:rPr lang="es-ES_tradnl" sz="1100" b="1" dirty="0" err="1">
                  <a:solidFill>
                    <a:srgbClr val="313131"/>
                  </a:solidFill>
                </a:rPr>
                <a:t>building</a:t>
              </a:r>
              <a:r>
                <a:rPr lang="es-ES_tradnl" sz="1100" b="1" dirty="0">
                  <a:solidFill>
                    <a:srgbClr val="313131"/>
                  </a:solidFill>
                </a:rPr>
                <a:t> </a:t>
              </a:r>
              <a:r>
                <a:rPr lang="es-ES_tradnl" sz="1100" dirty="0">
                  <a:solidFill>
                    <a:srgbClr val="313131"/>
                  </a:solidFill>
                </a:rPr>
                <a:t>para todas las nuevas</a:t>
              </a:r>
              <a:r>
                <a:rPr lang="es-ES_tradnl" sz="1100" b="1" dirty="0">
                  <a:solidFill>
                    <a:srgbClr val="313131"/>
                  </a:solidFill>
                </a:rPr>
                <a:t> </a:t>
              </a:r>
              <a:r>
                <a:rPr lang="es-ES_tradnl" sz="1100" dirty="0">
                  <a:solidFill>
                    <a:srgbClr val="313131"/>
                  </a:solidFill>
                </a:rPr>
                <a:t>incorporaciones</a:t>
              </a: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6AD19CE1-FDC8-A35D-4153-545380E52971}"/>
              </a:ext>
            </a:extLst>
          </p:cNvPr>
          <p:cNvSpPr txBox="1"/>
          <p:nvPr/>
        </p:nvSpPr>
        <p:spPr>
          <a:xfrm>
            <a:off x="1144429" y="4004139"/>
            <a:ext cx="19123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s-ES_tradnl" sz="1400" b="1" dirty="0">
                <a:solidFill>
                  <a:schemeClr val="accent4"/>
                </a:solidFill>
              </a:rPr>
              <a:t>Desarrollo Normal: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A050E065-3167-3DC8-FE6B-B04678C83A92}"/>
              </a:ext>
            </a:extLst>
          </p:cNvPr>
          <p:cNvSpPr txBox="1"/>
          <p:nvPr/>
        </p:nvSpPr>
        <p:spPr>
          <a:xfrm>
            <a:off x="1144429" y="4298229"/>
            <a:ext cx="6587558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4000" indent="-1440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ES_tradnl" sz="1100" b="1" dirty="0">
                <a:solidFill>
                  <a:srgbClr val="313131"/>
                </a:solidFill>
              </a:rPr>
              <a:t>Investigación</a:t>
            </a:r>
            <a:r>
              <a:rPr lang="es-ES_tradnl" sz="1100" dirty="0">
                <a:solidFill>
                  <a:srgbClr val="313131"/>
                </a:solidFill>
              </a:rPr>
              <a:t> de tendencias y temas de actualidad de la </a:t>
            </a:r>
            <a:r>
              <a:rPr lang="es-ES_tradnl" sz="1100" b="1" dirty="0">
                <a:solidFill>
                  <a:srgbClr val="313131"/>
                </a:solidFill>
              </a:rPr>
              <a:t>adopción</a:t>
            </a:r>
            <a:r>
              <a:rPr lang="es-ES_tradnl" sz="1100" dirty="0">
                <a:solidFill>
                  <a:srgbClr val="313131"/>
                </a:solidFill>
              </a:rPr>
              <a:t> </a:t>
            </a:r>
            <a:r>
              <a:rPr lang="es-ES_tradnl" sz="1100" b="1" dirty="0">
                <a:solidFill>
                  <a:srgbClr val="313131"/>
                </a:solidFill>
              </a:rPr>
              <a:t>Cloud</a:t>
            </a:r>
          </a:p>
          <a:p>
            <a:pPr marL="144000" indent="-1440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ES_tradnl" sz="1100" dirty="0">
                <a:solidFill>
                  <a:srgbClr val="313131"/>
                </a:solidFill>
              </a:rPr>
              <a:t>Ayuda en la </a:t>
            </a:r>
            <a:r>
              <a:rPr lang="es-ES_tradnl" sz="1100" b="1" dirty="0">
                <a:solidFill>
                  <a:srgbClr val="313131"/>
                </a:solidFill>
              </a:rPr>
              <a:t>elaboración</a:t>
            </a:r>
            <a:r>
              <a:rPr lang="es-ES_tradnl" sz="1100" dirty="0">
                <a:solidFill>
                  <a:srgbClr val="313131"/>
                </a:solidFill>
              </a:rPr>
              <a:t> de </a:t>
            </a:r>
            <a:r>
              <a:rPr lang="es-ES_tradnl" sz="1100" b="1" dirty="0">
                <a:solidFill>
                  <a:srgbClr val="313131"/>
                </a:solidFill>
              </a:rPr>
              <a:t>documentos</a:t>
            </a:r>
            <a:r>
              <a:rPr lang="es-ES_tradnl" sz="1100" dirty="0">
                <a:solidFill>
                  <a:srgbClr val="313131"/>
                </a:solidFill>
              </a:rPr>
              <a:t> para </a:t>
            </a:r>
            <a:r>
              <a:rPr lang="es-ES_tradnl" sz="1100" b="1" dirty="0">
                <a:solidFill>
                  <a:srgbClr val="313131"/>
                </a:solidFill>
              </a:rPr>
              <a:t>cliente</a:t>
            </a:r>
            <a:r>
              <a:rPr lang="es-ES_tradnl" sz="1100" dirty="0">
                <a:solidFill>
                  <a:srgbClr val="313131"/>
                </a:solidFill>
              </a:rPr>
              <a:t> </a:t>
            </a:r>
            <a:r>
              <a:rPr lang="es-ES_tradnl" sz="1100" b="1" dirty="0">
                <a:solidFill>
                  <a:srgbClr val="313131"/>
                </a:solidFill>
              </a:rPr>
              <a:t>final</a:t>
            </a:r>
          </a:p>
          <a:p>
            <a:pPr marL="144000" indent="-1440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ES_tradnl" sz="1100" dirty="0">
                <a:solidFill>
                  <a:srgbClr val="313131"/>
                </a:solidFill>
              </a:rPr>
              <a:t>Desarrollo de </a:t>
            </a:r>
            <a:r>
              <a:rPr lang="es-ES_tradnl" sz="1100" b="1" dirty="0">
                <a:solidFill>
                  <a:srgbClr val="313131"/>
                </a:solidFill>
              </a:rPr>
              <a:t>scripts</a:t>
            </a:r>
            <a:r>
              <a:rPr lang="es-ES_tradnl" sz="1100" dirty="0">
                <a:solidFill>
                  <a:srgbClr val="313131"/>
                </a:solidFill>
              </a:rPr>
              <a:t> para la obtención de </a:t>
            </a:r>
            <a:r>
              <a:rPr lang="es-ES_tradnl" sz="1100" b="1" dirty="0">
                <a:solidFill>
                  <a:srgbClr val="313131"/>
                </a:solidFill>
              </a:rPr>
              <a:t>métricas</a:t>
            </a:r>
            <a:r>
              <a:rPr lang="es-ES_tradnl" sz="1100" dirty="0">
                <a:solidFill>
                  <a:srgbClr val="313131"/>
                </a:solidFill>
              </a:rPr>
              <a:t> de </a:t>
            </a:r>
            <a:r>
              <a:rPr lang="es-ES_tradnl" sz="1100" b="1" dirty="0">
                <a:solidFill>
                  <a:srgbClr val="313131"/>
                </a:solidFill>
              </a:rPr>
              <a:t>rendimiento</a:t>
            </a:r>
            <a:r>
              <a:rPr lang="es-ES_tradnl" sz="1100" dirty="0">
                <a:solidFill>
                  <a:srgbClr val="313131"/>
                </a:solidFill>
              </a:rPr>
              <a:t> de recursos Cloud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27821B3-255B-AC48-495B-644957F192C9}"/>
              </a:ext>
            </a:extLst>
          </p:cNvPr>
          <p:cNvSpPr txBox="1"/>
          <p:nvPr/>
        </p:nvSpPr>
        <p:spPr>
          <a:xfrm>
            <a:off x="1129598" y="5226444"/>
            <a:ext cx="65875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4000" indent="-1440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ES_tradnl" sz="1100" b="1" dirty="0">
                <a:solidFill>
                  <a:srgbClr val="313131"/>
                </a:solidFill>
              </a:rPr>
              <a:t>Herramientas utilizadas: </a:t>
            </a:r>
            <a:r>
              <a:rPr lang="es-ES_tradnl" sz="1100" dirty="0">
                <a:solidFill>
                  <a:srgbClr val="313131"/>
                </a:solidFill>
              </a:rPr>
              <a:t>Python, Cloud de Azure y AWS, Excel, </a:t>
            </a:r>
            <a:r>
              <a:rPr lang="es-ES_tradnl" sz="1100" dirty="0" err="1">
                <a:solidFill>
                  <a:srgbClr val="313131"/>
                </a:solidFill>
              </a:rPr>
              <a:t>Power</a:t>
            </a:r>
            <a:r>
              <a:rPr lang="es-ES_tradnl" sz="1100" dirty="0">
                <a:solidFill>
                  <a:srgbClr val="313131"/>
                </a:solidFill>
              </a:rPr>
              <a:t> Point, Gartner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51C7982-1B8C-955F-BD27-2813608018C3}"/>
              </a:ext>
            </a:extLst>
          </p:cNvPr>
          <p:cNvCxnSpPr>
            <a:cxnSpLocks/>
          </p:cNvCxnSpPr>
          <p:nvPr/>
        </p:nvCxnSpPr>
        <p:spPr>
          <a:xfrm>
            <a:off x="1144429" y="5096152"/>
            <a:ext cx="6445885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Graphic 209" descr="Users with solid fill">
            <a:extLst>
              <a:ext uri="{FF2B5EF4-FFF2-40B4-BE49-F238E27FC236}">
                <a16:creationId xmlns:a16="http://schemas.microsoft.com/office/drawing/2014/main" id="{CC768765-41F8-6B9C-9E9B-A8B58FD5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891" y="2764873"/>
            <a:ext cx="360000" cy="360000"/>
          </a:xfrm>
          <a:prstGeom prst="rect">
            <a:avLst/>
          </a:prstGeom>
        </p:spPr>
      </p:pic>
      <p:pic>
        <p:nvPicPr>
          <p:cNvPr id="212" name="Graphic 211" descr="Office worker male with solid fill">
            <a:extLst>
              <a:ext uri="{FF2B5EF4-FFF2-40B4-BE49-F238E27FC236}">
                <a16:creationId xmlns:a16="http://schemas.microsoft.com/office/drawing/2014/main" id="{D911AA54-3763-4FE4-1122-6327A98D3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370" y="3931861"/>
            <a:ext cx="360000" cy="360000"/>
          </a:xfrm>
          <a:prstGeom prst="rect">
            <a:avLst/>
          </a:prstGeom>
        </p:spPr>
      </p:pic>
      <p:pic>
        <p:nvPicPr>
          <p:cNvPr id="214" name="Graphic 213" descr="Clapping hands with solid fill">
            <a:extLst>
              <a:ext uri="{FF2B5EF4-FFF2-40B4-BE49-F238E27FC236}">
                <a16:creationId xmlns:a16="http://schemas.microsoft.com/office/drawing/2014/main" id="{4EE48941-CC82-2EAF-8C2B-6EDBB8849A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891" y="1588057"/>
            <a:ext cx="360000" cy="360000"/>
          </a:xfrm>
          <a:prstGeom prst="rect">
            <a:avLst/>
          </a:prstGeom>
        </p:spPr>
      </p:pic>
      <p:pic>
        <p:nvPicPr>
          <p:cNvPr id="216" name="Graphic 215" descr="Wave Gesture with solid fill">
            <a:extLst>
              <a:ext uri="{FF2B5EF4-FFF2-40B4-BE49-F238E27FC236}">
                <a16:creationId xmlns:a16="http://schemas.microsoft.com/office/drawing/2014/main" id="{B976A44B-35F1-5570-9AE0-EE6C1F909E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891" y="5561086"/>
            <a:ext cx="360000" cy="360000"/>
          </a:xfrm>
          <a:prstGeom prst="rect">
            <a:avLst/>
          </a:prstGeom>
        </p:spPr>
      </p:pic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8A780FCB-2D62-426F-8B5F-653A895697A4}"/>
              </a:ext>
            </a:extLst>
          </p:cNvPr>
          <p:cNvSpPr/>
          <p:nvPr/>
        </p:nvSpPr>
        <p:spPr bwMode="gray">
          <a:xfrm>
            <a:off x="542891" y="2051109"/>
            <a:ext cx="468000" cy="191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600" b="1" dirty="0">
                <a:solidFill>
                  <a:schemeClr val="accent4"/>
                </a:solidFill>
              </a:rPr>
              <a:t>05/23</a:t>
            </a: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C2F7679C-CB3D-3187-0847-DE95EE7C05EB}"/>
              </a:ext>
            </a:extLst>
          </p:cNvPr>
          <p:cNvSpPr/>
          <p:nvPr/>
        </p:nvSpPr>
        <p:spPr bwMode="gray">
          <a:xfrm>
            <a:off x="542130" y="3231126"/>
            <a:ext cx="468000" cy="191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600" b="1" dirty="0">
                <a:solidFill>
                  <a:schemeClr val="accent4"/>
                </a:solidFill>
              </a:rPr>
              <a:t>04/09/23</a:t>
            </a:r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CD66B8F8-BAA2-7630-7518-EF3EF3D497EA}"/>
              </a:ext>
            </a:extLst>
          </p:cNvPr>
          <p:cNvSpPr/>
          <p:nvPr/>
        </p:nvSpPr>
        <p:spPr bwMode="gray">
          <a:xfrm>
            <a:off x="541370" y="4403056"/>
            <a:ext cx="468000" cy="191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600" b="1" dirty="0">
                <a:solidFill>
                  <a:schemeClr val="accent4"/>
                </a:solidFill>
              </a:rPr>
              <a:t>08/09/23</a:t>
            </a:r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B9398C84-8286-BA69-2AC5-FC66B271CEB9}"/>
              </a:ext>
            </a:extLst>
          </p:cNvPr>
          <p:cNvSpPr/>
          <p:nvPr/>
        </p:nvSpPr>
        <p:spPr bwMode="gray">
          <a:xfrm>
            <a:off x="542130" y="6023221"/>
            <a:ext cx="468000" cy="1917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0" tIns="88900" rIns="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600" b="1" dirty="0">
                <a:solidFill>
                  <a:schemeClr val="accent4"/>
                </a:solidFill>
              </a:rPr>
              <a:t>04/10/23</a:t>
            </a:r>
          </a:p>
        </p:txBody>
      </p:sp>
    </p:spTree>
    <p:extLst>
      <p:ext uri="{BB962C8B-B14F-4D97-AF65-F5344CB8AC3E}">
        <p14:creationId xmlns:p14="http://schemas.microsoft.com/office/powerpoint/2010/main" val="13280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7BB8C697-1068-15F5-F3FE-82E1A97AF1F6}"/>
              </a:ext>
            </a:extLst>
          </p:cNvPr>
          <p:cNvSpPr/>
          <p:nvPr/>
        </p:nvSpPr>
        <p:spPr bwMode="gray">
          <a:xfrm>
            <a:off x="4122586" y="2699409"/>
            <a:ext cx="3384000" cy="836271"/>
          </a:xfrm>
          <a:prstGeom prst="roundRect">
            <a:avLst>
              <a:gd name="adj" fmla="val 9377"/>
            </a:avLst>
          </a:prstGeom>
          <a:solidFill>
            <a:srgbClr val="FFFFFF"/>
          </a:solidFill>
          <a:ln w="9525" algn="ctr">
            <a:solidFill>
              <a:srgbClr val="2392D2"/>
            </a:solidFill>
            <a:prstDash val="dash"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100" b="1" dirty="0"/>
              <a:t>Mejora de mis habilidades de trabajo en equipo y trato con cliente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9E007B15-F089-965D-187F-67923089056B}"/>
              </a:ext>
            </a:extLst>
          </p:cNvPr>
          <p:cNvSpPr/>
          <p:nvPr/>
        </p:nvSpPr>
        <p:spPr bwMode="gray">
          <a:xfrm>
            <a:off x="469899" y="2699409"/>
            <a:ext cx="3384000" cy="836271"/>
          </a:xfrm>
          <a:prstGeom prst="roundRect">
            <a:avLst>
              <a:gd name="adj" fmla="val 9377"/>
            </a:avLst>
          </a:prstGeom>
          <a:solidFill>
            <a:srgbClr val="FFFFFF"/>
          </a:solidFill>
          <a:ln w="9525" algn="ctr">
            <a:solidFill>
              <a:srgbClr val="17618C"/>
            </a:solidFill>
            <a:prstDash val="dash"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1800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100" b="1" dirty="0"/>
              <a:t>Refiné mis habilidades de programación y ofimática, y amplié mis conocimientos acerca del Cloud</a:t>
            </a:r>
          </a:p>
        </p:txBody>
      </p:sp>
      <p:sp>
        <p:nvSpPr>
          <p:cNvPr id="144" name="Rectangle: Top Corners Rounded 143">
            <a:extLst>
              <a:ext uri="{FF2B5EF4-FFF2-40B4-BE49-F238E27FC236}">
                <a16:creationId xmlns:a16="http://schemas.microsoft.com/office/drawing/2014/main" id="{BCD429E6-4330-1DB1-48E0-994EBDCD1BAF}"/>
              </a:ext>
            </a:extLst>
          </p:cNvPr>
          <p:cNvSpPr/>
          <p:nvPr/>
        </p:nvSpPr>
        <p:spPr bwMode="gray">
          <a:xfrm>
            <a:off x="469898" y="2383219"/>
            <a:ext cx="3384000" cy="413149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 w="9525" algn="ctr">
            <a:solidFill>
              <a:srgbClr val="17618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400" b="1" dirty="0">
                <a:solidFill>
                  <a:schemeClr val="bg1"/>
                </a:solidFill>
              </a:rPr>
              <a:t>Habilidades técnicas</a:t>
            </a:r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588D46D5-FA2F-4359-A7E4-D45202B2D21F}"/>
              </a:ext>
            </a:extLst>
          </p:cNvPr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Aprendizaje conseguido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A9705D87-469C-4C9A-9486-CB9BC5E48508}"/>
              </a:ext>
            </a:extLst>
          </p:cNvPr>
          <p:cNvSpPr txBox="1">
            <a:spLocks/>
          </p:cNvSpPr>
          <p:nvPr/>
        </p:nvSpPr>
        <p:spPr>
          <a:xfrm>
            <a:off x="469898" y="736690"/>
            <a:ext cx="11040231" cy="334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Desarrollo de habilidades técnicas e interpersonales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168FE-885E-1384-4004-DF5682E7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4275"/>
          <a:stretch/>
        </p:blipFill>
        <p:spPr>
          <a:xfrm>
            <a:off x="7915274" y="0"/>
            <a:ext cx="4276725" cy="6858000"/>
          </a:xfrm>
          <a:prstGeom prst="rect">
            <a:avLst/>
          </a:prstGeom>
        </p:spPr>
      </p:pic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AC3480F6-D154-01FC-8E2F-97F25AD8E801}"/>
              </a:ext>
            </a:extLst>
          </p:cNvPr>
          <p:cNvSpPr/>
          <p:nvPr/>
        </p:nvSpPr>
        <p:spPr bwMode="gray">
          <a:xfrm>
            <a:off x="4122586" y="2372584"/>
            <a:ext cx="3384000" cy="41314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9525" algn="ctr">
            <a:solidFill>
              <a:srgbClr val="2392D2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400" b="1" dirty="0">
                <a:solidFill>
                  <a:schemeClr val="bg1"/>
                </a:solidFill>
              </a:rPr>
              <a:t>Habilidades interpersonales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4C7D60B0-3016-2BA5-814C-E842890ED21F}"/>
              </a:ext>
            </a:extLst>
          </p:cNvPr>
          <p:cNvSpPr/>
          <p:nvPr/>
        </p:nvSpPr>
        <p:spPr bwMode="gray">
          <a:xfrm>
            <a:off x="1743739" y="1435399"/>
            <a:ext cx="937186" cy="93718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17618C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A0DF3F3-9696-45AA-208F-FF73E44AB83E}"/>
              </a:ext>
            </a:extLst>
          </p:cNvPr>
          <p:cNvSpPr/>
          <p:nvPr/>
        </p:nvSpPr>
        <p:spPr bwMode="gray">
          <a:xfrm>
            <a:off x="5345993" y="1435399"/>
            <a:ext cx="937186" cy="93718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2392D2"/>
            </a:solidFill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pic>
        <p:nvPicPr>
          <p:cNvPr id="152" name="Graphic 151" descr="Programmer male with solid fill">
            <a:extLst>
              <a:ext uri="{FF2B5EF4-FFF2-40B4-BE49-F238E27FC236}">
                <a16:creationId xmlns:a16="http://schemas.microsoft.com/office/drawing/2014/main" id="{2355A73F-881F-2830-D5B8-3086A81D9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213" y="1551633"/>
            <a:ext cx="674239" cy="674239"/>
          </a:xfrm>
          <a:prstGeom prst="rect">
            <a:avLst/>
          </a:prstGeom>
        </p:spPr>
      </p:pic>
      <p:pic>
        <p:nvPicPr>
          <p:cNvPr id="158" name="Graphic 157" descr="Chat with solid fill">
            <a:extLst>
              <a:ext uri="{FF2B5EF4-FFF2-40B4-BE49-F238E27FC236}">
                <a16:creationId xmlns:a16="http://schemas.microsoft.com/office/drawing/2014/main" id="{5FF3ED36-A85F-04F7-170F-65241D3DE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67399" y="1575093"/>
            <a:ext cx="694374" cy="694374"/>
          </a:xfrm>
          <a:prstGeom prst="rect">
            <a:avLst/>
          </a:prstGeom>
        </p:spPr>
      </p:pic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4B9C227F-9FDE-0046-59D3-875F9594AE50}"/>
              </a:ext>
            </a:extLst>
          </p:cNvPr>
          <p:cNvSpPr/>
          <p:nvPr/>
        </p:nvSpPr>
        <p:spPr bwMode="gray">
          <a:xfrm rot="10800000">
            <a:off x="1275826" y="3671344"/>
            <a:ext cx="1772147" cy="252000"/>
          </a:xfrm>
          <a:prstGeom prst="triangle">
            <a:avLst/>
          </a:prstGeom>
          <a:solidFill>
            <a:srgbClr val="17618C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EC9543AF-103B-5161-97E5-F6141070E9D6}"/>
              </a:ext>
            </a:extLst>
          </p:cNvPr>
          <p:cNvSpPr/>
          <p:nvPr/>
        </p:nvSpPr>
        <p:spPr bwMode="gray">
          <a:xfrm rot="10800000">
            <a:off x="4928513" y="3671345"/>
            <a:ext cx="1772147" cy="252000"/>
          </a:xfrm>
          <a:prstGeom prst="triangle">
            <a:avLst/>
          </a:prstGeom>
          <a:solidFill>
            <a:srgbClr val="2392D2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s-ES_tradnl" sz="1600" b="1" dirty="0">
              <a:solidFill>
                <a:schemeClr val="bg1"/>
              </a:solidFill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F6CD3F63-7D66-19ED-BC0E-A7F160901E49}"/>
              </a:ext>
            </a:extLst>
          </p:cNvPr>
          <p:cNvSpPr/>
          <p:nvPr/>
        </p:nvSpPr>
        <p:spPr bwMode="gray">
          <a:xfrm>
            <a:off x="469898" y="4108790"/>
            <a:ext cx="3384000" cy="1740696"/>
          </a:xfrm>
          <a:prstGeom prst="roundRect">
            <a:avLst>
              <a:gd name="adj" fmla="val 7562"/>
            </a:avLst>
          </a:prstGeom>
          <a:solidFill>
            <a:srgbClr val="17618C">
              <a:alpha val="1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88900" rIns="360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s-ES_tradnl" sz="1200" dirty="0"/>
              <a:t>Manejo avanzado de </a:t>
            </a:r>
            <a:r>
              <a:rPr lang="es-ES_tradnl" sz="1200" b="1" dirty="0"/>
              <a:t>Excel</a:t>
            </a:r>
            <a:r>
              <a:rPr lang="es-ES_tradnl" sz="1200" dirty="0"/>
              <a:t> y </a:t>
            </a:r>
            <a:r>
              <a:rPr lang="es-ES_tradnl" sz="1200" b="1" dirty="0" err="1"/>
              <a:t>Power</a:t>
            </a:r>
            <a:r>
              <a:rPr lang="es-ES_tradnl" sz="1200" b="1" dirty="0"/>
              <a:t> Point</a:t>
            </a:r>
            <a:r>
              <a:rPr lang="es-ES_tradnl" sz="1200" dirty="0"/>
              <a:t> para </a:t>
            </a:r>
            <a:r>
              <a:rPr lang="es-ES_tradnl" sz="1200" b="1" dirty="0"/>
              <a:t>análisis</a:t>
            </a:r>
            <a:r>
              <a:rPr lang="es-ES_tradnl" sz="1200" dirty="0"/>
              <a:t> y </a:t>
            </a:r>
            <a:r>
              <a:rPr lang="es-ES_tradnl" sz="1200" b="1" dirty="0"/>
              <a:t>presentación</a:t>
            </a:r>
            <a:r>
              <a:rPr lang="es-ES_tradnl" sz="1200" dirty="0"/>
              <a:t> de </a:t>
            </a:r>
            <a:r>
              <a:rPr lang="es-ES_tradnl" sz="1200" b="1" dirty="0"/>
              <a:t>datos</a:t>
            </a:r>
          </a:p>
          <a:p>
            <a:pPr>
              <a:lnSpc>
                <a:spcPct val="106000"/>
              </a:lnSpc>
            </a:pPr>
            <a:endParaRPr lang="es-ES_tradnl" sz="1200" dirty="0"/>
          </a:p>
          <a:p>
            <a:pPr marL="144000" indent="-1440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s-ES_tradnl" sz="1200" b="1" dirty="0"/>
              <a:t>Identificación</a:t>
            </a:r>
            <a:r>
              <a:rPr lang="es-ES_tradnl" sz="1200" dirty="0"/>
              <a:t> de </a:t>
            </a:r>
            <a:r>
              <a:rPr lang="es-ES_tradnl" sz="1200" b="1" dirty="0"/>
              <a:t>recursos</a:t>
            </a:r>
            <a:r>
              <a:rPr lang="es-ES_tradnl" sz="1200" dirty="0"/>
              <a:t> Cloud a ser </a:t>
            </a:r>
            <a:r>
              <a:rPr lang="es-ES_tradnl" sz="1200" b="1" dirty="0"/>
              <a:t>optimizados</a:t>
            </a:r>
            <a:r>
              <a:rPr lang="es-ES_tradnl" sz="1200" dirty="0"/>
              <a:t> en base al </a:t>
            </a:r>
            <a:r>
              <a:rPr lang="es-ES_tradnl" sz="1200" b="1" dirty="0"/>
              <a:t>servicio</a:t>
            </a:r>
            <a:r>
              <a:rPr lang="es-ES_tradnl" sz="1200" dirty="0"/>
              <a:t>, sus </a:t>
            </a:r>
            <a:r>
              <a:rPr lang="es-ES_tradnl" sz="1200" b="1" dirty="0"/>
              <a:t>características</a:t>
            </a:r>
            <a:r>
              <a:rPr lang="es-ES_tradnl" sz="1200" dirty="0"/>
              <a:t> y </a:t>
            </a:r>
            <a:r>
              <a:rPr lang="es-ES_tradnl" sz="1200" b="1" dirty="0"/>
              <a:t>rendimiento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CFD8E3C1-594B-CD05-82C2-879C5F79D79A}"/>
              </a:ext>
            </a:extLst>
          </p:cNvPr>
          <p:cNvSpPr/>
          <p:nvPr/>
        </p:nvSpPr>
        <p:spPr bwMode="gray">
          <a:xfrm>
            <a:off x="4122586" y="4108790"/>
            <a:ext cx="3384000" cy="1740696"/>
          </a:xfrm>
          <a:prstGeom prst="roundRect">
            <a:avLst>
              <a:gd name="adj" fmla="val 7562"/>
            </a:avLst>
          </a:prstGeom>
          <a:solidFill>
            <a:srgbClr val="2392D2">
              <a:alpha val="1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36000" tIns="88900" rIns="360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44000" indent="-1440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s-ES_tradnl" sz="1200" b="1" dirty="0"/>
              <a:t>Aprendizaje</a:t>
            </a:r>
            <a:r>
              <a:rPr lang="es-ES_tradnl" sz="1200" dirty="0"/>
              <a:t> de </a:t>
            </a:r>
            <a:r>
              <a:rPr lang="es-ES_tradnl" sz="1200" b="1" dirty="0"/>
              <a:t>técnicas</a:t>
            </a:r>
            <a:r>
              <a:rPr lang="es-ES_tradnl" sz="1200" dirty="0"/>
              <a:t> de </a:t>
            </a:r>
            <a:r>
              <a:rPr lang="es-ES_tradnl" sz="1200" b="1" dirty="0"/>
              <a:t>comunicación</a:t>
            </a:r>
            <a:r>
              <a:rPr lang="es-ES_tradnl" sz="1200" dirty="0"/>
              <a:t> profesional durante </a:t>
            </a:r>
            <a:r>
              <a:rPr lang="es-ES_tradnl" sz="1200" b="1" dirty="0"/>
              <a:t>interacciones con </a:t>
            </a:r>
            <a:r>
              <a:rPr lang="es-ES_tradnl" sz="1200" dirty="0"/>
              <a:t>el</a:t>
            </a:r>
            <a:r>
              <a:rPr lang="es-ES_tradnl" sz="1200" b="1" dirty="0"/>
              <a:t> cliente</a:t>
            </a:r>
          </a:p>
          <a:p>
            <a:pPr>
              <a:lnSpc>
                <a:spcPct val="106000"/>
              </a:lnSpc>
            </a:pPr>
            <a:endParaRPr lang="es-ES_tradnl" sz="1200" b="1" dirty="0"/>
          </a:p>
          <a:p>
            <a:pPr marL="144000" indent="-144000">
              <a:lnSpc>
                <a:spcPct val="106000"/>
              </a:lnSpc>
              <a:buFont typeface="Wingdings" panose="05000000000000000000" pitchFamily="2" charset="2"/>
              <a:buChar char="§"/>
            </a:pPr>
            <a:r>
              <a:rPr lang="es-ES_tradnl" sz="1200" b="1" dirty="0"/>
              <a:t>Adaptación continua </a:t>
            </a:r>
            <a:r>
              <a:rPr lang="es-ES_tradnl" sz="1200" dirty="0"/>
              <a:t>en un </a:t>
            </a:r>
            <a:r>
              <a:rPr lang="es-ES_tradnl" sz="1200" b="1" dirty="0"/>
              <a:t>entorno profesional </a:t>
            </a:r>
            <a:r>
              <a:rPr lang="es-ES_tradnl" sz="1200" dirty="0"/>
              <a:t>muy</a:t>
            </a:r>
            <a:r>
              <a:rPr lang="es-ES_tradnl" sz="1200" b="1" dirty="0"/>
              <a:t> dinámico </a:t>
            </a:r>
            <a:r>
              <a:rPr lang="es-ES_tradnl" sz="1200" dirty="0"/>
              <a:t>y</a:t>
            </a:r>
            <a:r>
              <a:rPr lang="es-ES_tradnl" sz="1200" b="1" dirty="0"/>
              <a:t> exigente</a:t>
            </a:r>
          </a:p>
        </p:txBody>
      </p:sp>
    </p:spTree>
    <p:extLst>
      <p:ext uri="{BB962C8B-B14F-4D97-AF65-F5344CB8AC3E}">
        <p14:creationId xmlns:p14="http://schemas.microsoft.com/office/powerpoint/2010/main" val="126416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2">
            <a:extLst>
              <a:ext uri="{FF2B5EF4-FFF2-40B4-BE49-F238E27FC236}">
                <a16:creationId xmlns:a16="http://schemas.microsoft.com/office/drawing/2014/main" id="{588D46D5-FA2F-4359-A7E4-D45202B2D21F}"/>
              </a:ext>
            </a:extLst>
          </p:cNvPr>
          <p:cNvSpPr txBox="1">
            <a:spLocks/>
          </p:cNvSpPr>
          <p:nvPr/>
        </p:nvSpPr>
        <p:spPr bwMode="gray"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Valoración personal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A9705D87-469C-4C9A-9486-CB9BC5E48508}"/>
              </a:ext>
            </a:extLst>
          </p:cNvPr>
          <p:cNvSpPr txBox="1">
            <a:spLocks/>
          </p:cNvSpPr>
          <p:nvPr/>
        </p:nvSpPr>
        <p:spPr>
          <a:xfrm>
            <a:off x="469898" y="736689"/>
            <a:ext cx="11040231" cy="3341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2000" b="0" kern="1200">
                <a:solidFill>
                  <a:srgbClr val="575757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s-ES_tradnl" sz="1800" dirty="0">
                <a:latin typeface="Verdana" panose="020B0604030504040204" pitchFamily="34" charset="0"/>
                <a:ea typeface="Verdana" panose="020B0604030504040204" pitchFamily="34" charset="0"/>
              </a:rPr>
              <a:t>Ha sido una enriquecedora primera experiencia laboral</a:t>
            </a: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696D5F-7ABF-CDAA-B3F6-071BD2F6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4275"/>
          <a:stretch/>
        </p:blipFill>
        <p:spPr>
          <a:xfrm>
            <a:off x="7915274" y="0"/>
            <a:ext cx="4276725" cy="6858000"/>
          </a:xfrm>
          <a:prstGeom prst="rect">
            <a:avLst/>
          </a:prstGeom>
        </p:spPr>
      </p:pic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D6A0B2A4-C2E6-45E7-FE8A-B5CB1A2BAE65}"/>
              </a:ext>
            </a:extLst>
          </p:cNvPr>
          <p:cNvSpPr/>
          <p:nvPr/>
        </p:nvSpPr>
        <p:spPr bwMode="gray">
          <a:xfrm>
            <a:off x="469898" y="1265496"/>
            <a:ext cx="5909637" cy="489098"/>
          </a:xfrm>
          <a:prstGeom prst="round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 dirty="0">
                <a:solidFill>
                  <a:schemeClr val="bg1"/>
                </a:solidFill>
                <a:effectLst/>
              </a:rPr>
              <a:t>Las tareas desarrolladas han sido acordes con las recogidas en el anexo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F473C886-9845-40BB-52EC-1AB114EB5BDB}"/>
              </a:ext>
            </a:extLst>
          </p:cNvPr>
          <p:cNvSpPr/>
          <p:nvPr/>
        </p:nvSpPr>
        <p:spPr bwMode="gray">
          <a:xfrm>
            <a:off x="6539024" y="1265496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10</a:t>
            </a: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FB47A146-4415-7BC4-045B-CBF6714A2792}"/>
              </a:ext>
            </a:extLst>
          </p:cNvPr>
          <p:cNvSpPr/>
          <p:nvPr/>
        </p:nvSpPr>
        <p:spPr bwMode="gray">
          <a:xfrm>
            <a:off x="469898" y="1839211"/>
            <a:ext cx="5909637" cy="489098"/>
          </a:xfrm>
          <a:prstGeom prst="roundRect">
            <a:avLst/>
          </a:prstGeom>
          <a:solidFill>
            <a:schemeClr val="accent4">
              <a:alpha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Se han adecuado las tareas realizadas a las competencias de su titulación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232FD4BC-E64E-2E0E-A93B-3E7D7D4F186D}"/>
              </a:ext>
            </a:extLst>
          </p:cNvPr>
          <p:cNvSpPr/>
          <p:nvPr/>
        </p:nvSpPr>
        <p:spPr bwMode="gray">
          <a:xfrm>
            <a:off x="6539024" y="1839211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9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BBD04632-DCF7-1969-93F9-B264C8C63790}"/>
              </a:ext>
            </a:extLst>
          </p:cNvPr>
          <p:cNvSpPr/>
          <p:nvPr/>
        </p:nvSpPr>
        <p:spPr bwMode="gray">
          <a:xfrm>
            <a:off x="469898" y="2412926"/>
            <a:ext cx="5909637" cy="489098"/>
          </a:xfrm>
          <a:prstGeom prst="roundRect">
            <a:avLst/>
          </a:prstGeom>
          <a:solidFill>
            <a:schemeClr val="accent4">
              <a:alpha val="9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Valora la formación recibida por la entidad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AB3A04C9-F9C9-CF6B-A223-8C83F7E68764}"/>
              </a:ext>
            </a:extLst>
          </p:cNvPr>
          <p:cNvSpPr/>
          <p:nvPr/>
        </p:nvSpPr>
        <p:spPr bwMode="gray">
          <a:xfrm>
            <a:off x="6539024" y="2412926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10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0BF99D8D-B523-4817-B89D-E33CC4F52B95}"/>
              </a:ext>
            </a:extLst>
          </p:cNvPr>
          <p:cNvSpPr/>
          <p:nvPr/>
        </p:nvSpPr>
        <p:spPr bwMode="gray">
          <a:xfrm>
            <a:off x="469898" y="2986641"/>
            <a:ext cx="5909637" cy="489098"/>
          </a:xfrm>
          <a:prstGeom prst="roundRect">
            <a:avLst/>
          </a:prstGeom>
          <a:solidFill>
            <a:schemeClr val="accent4">
              <a:alpha val="8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Valora el ambiente de trabajo (integración dentro del equipo, desarrollo personal…) en el que se ha desarrollado la práctica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92FE135-8EB9-8C5D-B3D5-B7B7A62047DC}"/>
              </a:ext>
            </a:extLst>
          </p:cNvPr>
          <p:cNvSpPr/>
          <p:nvPr/>
        </p:nvSpPr>
        <p:spPr bwMode="gray">
          <a:xfrm>
            <a:off x="6539024" y="2986641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10</a:t>
            </a: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A374836C-841E-B716-8309-44C434441F2A}"/>
              </a:ext>
            </a:extLst>
          </p:cNvPr>
          <p:cNvSpPr/>
          <p:nvPr/>
        </p:nvSpPr>
        <p:spPr bwMode="gray">
          <a:xfrm>
            <a:off x="469898" y="3560356"/>
            <a:ext cx="5909637" cy="489098"/>
          </a:xfrm>
          <a:prstGeom prst="roundRect">
            <a:avLst/>
          </a:prstGeom>
          <a:solidFill>
            <a:schemeClr val="accent4">
              <a:alpha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La duración de las prácticas ha sido adecuada para el aprendizaje de las tareas y competencias que se establecieron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05DE013D-DC2C-A730-9344-7AFD63B3C436}"/>
              </a:ext>
            </a:extLst>
          </p:cNvPr>
          <p:cNvSpPr/>
          <p:nvPr/>
        </p:nvSpPr>
        <p:spPr bwMode="gray">
          <a:xfrm>
            <a:off x="6539024" y="3560356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9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3CB6A31E-BABB-DF3D-80A2-6B98DC44A711}"/>
              </a:ext>
            </a:extLst>
          </p:cNvPr>
          <p:cNvSpPr/>
          <p:nvPr/>
        </p:nvSpPr>
        <p:spPr bwMode="gray">
          <a:xfrm>
            <a:off x="469898" y="4134071"/>
            <a:ext cx="5909637" cy="489098"/>
          </a:xfrm>
          <a:prstGeom prst="roundRect">
            <a:avLst/>
          </a:prstGeom>
          <a:solidFill>
            <a:schemeClr val="accent4">
              <a:alpha val="7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Valora tu aportación personal a la práctica realizada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DD89BE4E-E451-4256-4204-100C04EA0115}"/>
              </a:ext>
            </a:extLst>
          </p:cNvPr>
          <p:cNvSpPr/>
          <p:nvPr/>
        </p:nvSpPr>
        <p:spPr bwMode="gray">
          <a:xfrm>
            <a:off x="6539024" y="4134071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9</a:t>
            </a:r>
          </a:p>
        </p:txBody>
      </p:sp>
      <p:sp>
        <p:nvSpPr>
          <p:cNvPr id="203" name="Rectangle: Rounded Corners 202">
            <a:extLst>
              <a:ext uri="{FF2B5EF4-FFF2-40B4-BE49-F238E27FC236}">
                <a16:creationId xmlns:a16="http://schemas.microsoft.com/office/drawing/2014/main" id="{C906497B-8DD8-570C-DBD7-4100ACBE6335}"/>
              </a:ext>
            </a:extLst>
          </p:cNvPr>
          <p:cNvSpPr/>
          <p:nvPr/>
        </p:nvSpPr>
        <p:spPr bwMode="gray">
          <a:xfrm>
            <a:off x="469898" y="4707786"/>
            <a:ext cx="5909637" cy="489098"/>
          </a:xfrm>
          <a:prstGeom prst="roundRect">
            <a:avLst/>
          </a:prstGeom>
          <a:solidFill>
            <a:schemeClr val="accent4">
              <a:alpha val="6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>
                <a:solidFill>
                  <a:schemeClr val="bg1"/>
                </a:solidFill>
                <a:effectLst/>
              </a:rPr>
              <a:t>Valora tu satisfacción con la supervisión de la práctica que ha realizado el tutor profesional (de la entidad)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7EC20438-01FA-643D-B8AD-592711213774}"/>
              </a:ext>
            </a:extLst>
          </p:cNvPr>
          <p:cNvSpPr/>
          <p:nvPr/>
        </p:nvSpPr>
        <p:spPr bwMode="gray">
          <a:xfrm>
            <a:off x="6539024" y="4707786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E4210A96-6031-98F0-A360-FFA84C3AE24A}"/>
              </a:ext>
            </a:extLst>
          </p:cNvPr>
          <p:cNvSpPr/>
          <p:nvPr/>
        </p:nvSpPr>
        <p:spPr bwMode="gray">
          <a:xfrm>
            <a:off x="469898" y="5281501"/>
            <a:ext cx="5909637" cy="489098"/>
          </a:xfrm>
          <a:prstGeom prst="roundRect">
            <a:avLst/>
          </a:prstGeom>
          <a:solidFill>
            <a:schemeClr val="accent4">
              <a:alpha val="6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 dirty="0">
                <a:solidFill>
                  <a:schemeClr val="bg1"/>
                </a:solidFill>
                <a:effectLst/>
              </a:rPr>
              <a:t>Valora tu satisfacción con la supervisión de la práctica que ha realizado el tutor académico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7C45EB09-ABF9-DD2C-0D5B-7726A9E9E3FD}"/>
              </a:ext>
            </a:extLst>
          </p:cNvPr>
          <p:cNvSpPr/>
          <p:nvPr/>
        </p:nvSpPr>
        <p:spPr bwMode="gray">
          <a:xfrm>
            <a:off x="6539024" y="5281501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10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1F63F61-C90A-DF35-2A50-A4D4BAD9DA4D}"/>
              </a:ext>
            </a:extLst>
          </p:cNvPr>
          <p:cNvSpPr/>
          <p:nvPr/>
        </p:nvSpPr>
        <p:spPr bwMode="gray">
          <a:xfrm>
            <a:off x="469898" y="5855214"/>
            <a:ext cx="5909637" cy="489098"/>
          </a:xfrm>
          <a:prstGeom prst="roundRect">
            <a:avLst/>
          </a:prstGeom>
          <a:solidFill>
            <a:schemeClr val="accent4">
              <a:alpha val="5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5"/>
              </a:spcBef>
              <a:tabLst>
                <a:tab pos="216535" algn="l"/>
              </a:tabLst>
            </a:pPr>
            <a:r>
              <a:rPr lang="es-ES" sz="1050" dirty="0">
                <a:solidFill>
                  <a:schemeClr val="bg1"/>
                </a:solidFill>
                <a:effectLst/>
              </a:rPr>
              <a:t>Valora la satisfacción con la gestión del Servicio de prácticas de la UZ</a:t>
            </a:r>
            <a:endParaRPr lang="en-US" sz="105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CAED0B4D-9C80-0EA5-1C64-F6D27DAD8E0E}"/>
              </a:ext>
            </a:extLst>
          </p:cNvPr>
          <p:cNvSpPr/>
          <p:nvPr/>
        </p:nvSpPr>
        <p:spPr bwMode="gray">
          <a:xfrm>
            <a:off x="6539024" y="5855214"/>
            <a:ext cx="967563" cy="4890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s-ES_tradnl" sz="1600" b="1" dirty="0">
                <a:solidFill>
                  <a:schemeClr val="accent4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21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1099894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493178580356245"/>
</p:tagLst>
</file>

<file path=ppt/theme/theme1.xml><?xml version="1.0" encoding="utf-8"?>
<a:theme xmlns:a="http://schemas.openxmlformats.org/drawingml/2006/main" name="Deloitte Cloud Template Aug 2018">
  <a:themeElements>
    <a:clrScheme name="Deloitte colors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5"/>
        </a:solidFill>
        <a:ln w="19050" algn="ctr">
          <a:noFill/>
          <a:miter lim="800000"/>
          <a:headEnd/>
          <a:tailEnd/>
        </a:ln>
      </a:spPr>
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Cloud_PresentationTemplate_16x9_20180801.potx [Read-Only]" id="{5F4BF26E-44B2-4606-87BD-599ADB82C8FB}" vid="{89D8168F-A922-4D48-A38B-889B69A7AF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1424255-f5f4-4352-8d44-24f6d1fc455b">
      <UserInfo>
        <DisplayName>Cabrero Alonso, Jaime Sebastian</DisplayName>
        <AccountId>12</AccountId>
        <AccountType/>
      </UserInfo>
      <UserInfo>
        <DisplayName>Trave Reneses, Luis</DisplayName>
        <AccountId>20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F071443A4262E44913ADF31A4B50FA1" ma:contentTypeVersion="6" ma:contentTypeDescription="Crear nuevo documento." ma:contentTypeScope="" ma:versionID="cd4618fab9bdb6518976043f9c99f048">
  <xsd:schema xmlns:xsd="http://www.w3.org/2001/XMLSchema" xmlns:xs="http://www.w3.org/2001/XMLSchema" xmlns:p="http://schemas.microsoft.com/office/2006/metadata/properties" xmlns:ns2="7b741b50-e379-4134-b432-c1476f4a6b51" xmlns:ns3="e1424255-f5f4-4352-8d44-24f6d1fc455b" targetNamespace="http://schemas.microsoft.com/office/2006/metadata/properties" ma:root="true" ma:fieldsID="ddcc7b05ed7a03cab0a7010dcfb25a4a" ns2:_="" ns3:_="">
    <xsd:import namespace="7b741b50-e379-4134-b432-c1476f4a6b51"/>
    <xsd:import namespace="e1424255-f5f4-4352-8d44-24f6d1fc45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41b50-e379-4134-b432-c1476f4a6b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424255-f5f4-4352-8d44-24f6d1fc45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21692B-CC6F-4808-9600-D3BE4C662A93}">
  <ds:schemaRefs>
    <ds:schemaRef ds:uri="7b741b50-e379-4134-b432-c1476f4a6b51"/>
    <ds:schemaRef ds:uri="e1424255-f5f4-4352-8d44-24f6d1fc455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7A7253-FB3F-476F-B93C-116FD9CD55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741b50-e379-4134-b432-c1476f4a6b51"/>
    <ds:schemaRef ds:uri="e1424255-f5f4-4352-8d44-24f6d1fc45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B562B-DCF6-4714-BED3-79F5538511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441</Words>
  <Application>Microsoft Office PowerPoint</Application>
  <PresentationFormat>Widescreen</PresentationFormat>
  <Paragraphs>69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Verdana</vt:lpstr>
      <vt:lpstr>Wingdings</vt:lpstr>
      <vt:lpstr>Wingdings 2</vt:lpstr>
      <vt:lpstr>Deloitte Cloud Template Aug 2018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Adoption is a Journey</dc:title>
  <dc:creator>Administrator</dc:creator>
  <cp:lastModifiedBy>Pomar Martinez, Alvaro</cp:lastModifiedBy>
  <cp:revision>3</cp:revision>
  <dcterms:created xsi:type="dcterms:W3CDTF">2018-11-28T14:31:33Z</dcterms:created>
  <dcterms:modified xsi:type="dcterms:W3CDTF">2024-05-29T06:41:11Z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2022-05-05T14:59:04Z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6d394a21-1241-4800-b9b0-aa09c321201b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0x0101003F071443A4262E44913ADF31A4B50FA1</vt:lpwstr>
  </property>
  <property fmtid="{D5CDD505-2E9C-101B-9397-08002B2CF9AE}" pid="10" name="MediaServiceImageTags">
    <vt:lpwstr/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</Properties>
</file>